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8" r:id="rId3"/>
    <p:sldId id="263" r:id="rId4"/>
    <p:sldId id="259" r:id="rId5"/>
    <p:sldId id="266" r:id="rId6"/>
    <p:sldId id="267" r:id="rId7"/>
    <p:sldId id="261" r:id="rId8"/>
    <p:sldId id="260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22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439" autoAdjust="0"/>
    <p:restoredTop sz="94660"/>
  </p:normalViewPr>
  <p:slideViewPr>
    <p:cSldViewPr>
      <p:cViewPr varScale="1">
        <p:scale>
          <a:sx n="61" d="100"/>
          <a:sy n="61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557CC-82C7-43B8-89B3-A32230E05577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688F7-C87E-43F3-B1D2-48C80F4476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019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88F7-C87E-43F3-B1D2-48C80F44768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04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EC54-7B0B-46FA-92B0-AEE0001E3C2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71-81AD-4576-AE45-D79F8FC99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392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EC54-7B0B-46FA-92B0-AEE0001E3C2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71-81AD-4576-AE45-D79F8FC99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050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EC54-7B0B-46FA-92B0-AEE0001E3C2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71-81AD-4576-AE45-D79F8FC99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82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EC54-7B0B-46FA-92B0-AEE0001E3C2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71-81AD-4576-AE45-D79F8FC99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26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EC54-7B0B-46FA-92B0-AEE0001E3C2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71-81AD-4576-AE45-D79F8FC99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19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EC54-7B0B-46FA-92B0-AEE0001E3C2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71-81AD-4576-AE45-D79F8FC99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31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EC54-7B0B-46FA-92B0-AEE0001E3C2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71-81AD-4576-AE45-D79F8FC99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68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EC54-7B0B-46FA-92B0-AEE0001E3C2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71-81AD-4576-AE45-D79F8FC99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25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EC54-7B0B-46FA-92B0-AEE0001E3C2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71-81AD-4576-AE45-D79F8FC99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54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EC54-7B0B-46FA-92B0-AEE0001E3C2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71-81AD-4576-AE45-D79F8FC99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948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EC54-7B0B-46FA-92B0-AEE0001E3C2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71-81AD-4576-AE45-D79F8FC99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77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BEC54-7B0B-46FA-92B0-AEE0001E3C2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D0C71-81AD-4576-AE45-D79F8FC99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62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318879">
            <a:off x="2679464" y="3851879"/>
            <a:ext cx="5914892" cy="2049842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Tiếng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Việt</a:t>
            </a:r>
            <a:endParaRPr lang="en-US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3G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8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219200"/>
            <a:ext cx="480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CỦNG CỐ - DẶN DÒ</a:t>
            </a:r>
          </a:p>
          <a:p>
            <a:pPr algn="ctr"/>
            <a:endParaRPr lang="en-US" sz="2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B050"/>
                </a:solidFill>
              </a:rPr>
              <a:t>Về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nhà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đọc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lại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bài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B050"/>
                </a:solidFill>
              </a:rPr>
              <a:t>Chuẩn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bị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bài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sau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của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tiết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học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sau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3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332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7892440"/>
              </p:ext>
            </p:extLst>
          </p:nvPr>
        </p:nvGraphicFramePr>
        <p:xfrm>
          <a:off x="609600" y="914401"/>
          <a:ext cx="2286000" cy="41147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6000"/>
              </a:tblGrid>
              <a:tr h="609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Trường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đua</a:t>
                      </a:r>
                      <a:endParaRPr lang="en-US" sz="2000" b="1" dirty="0"/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Chiêng</a:t>
                      </a:r>
                      <a:endParaRPr lang="en-US" sz="2000" b="1" dirty="0"/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Man-</a:t>
                      </a:r>
                      <a:r>
                        <a:rPr lang="en-US" sz="2000" b="1" dirty="0" err="1" smtClean="0"/>
                        <a:t>gát</a:t>
                      </a:r>
                      <a:endParaRPr lang="en-US" sz="2000" b="1" dirty="0"/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Cổ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vũ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3419162"/>
              </p:ext>
            </p:extLst>
          </p:nvPr>
        </p:nvGraphicFramePr>
        <p:xfrm>
          <a:off x="4648200" y="914400"/>
          <a:ext cx="4267200" cy="401973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672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người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điều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khiển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voi</a:t>
                      </a:r>
                      <a:r>
                        <a:rPr lang="en-US" b="1" baseline="0" dirty="0" smtClean="0"/>
                        <a:t> (</a:t>
                      </a:r>
                      <a:r>
                        <a:rPr lang="en-US" b="1" baseline="0" dirty="0" err="1" smtClean="0"/>
                        <a:t>cách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gọi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của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đồng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bào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Tây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Nguyên</a:t>
                      </a:r>
                      <a:r>
                        <a:rPr lang="en-US" b="1" baseline="0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nhạc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cụ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bằng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đồng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baseline="0" dirty="0" err="1" smtClean="0"/>
                        <a:t>hình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tròn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baseline="0" dirty="0" err="1" smtClean="0"/>
                        <a:t>đánh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bằng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dùi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baseline="0" dirty="0" err="1" smtClean="0"/>
                        <a:t>âm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thanh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vang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dội</a:t>
                      </a:r>
                      <a:r>
                        <a:rPr lang="en-US" b="1" baseline="0" dirty="0" smtClean="0"/>
                        <a:t>.</a:t>
                      </a:r>
                      <a:endParaRPr lang="en-US" b="1" dirty="0"/>
                    </a:p>
                  </a:txBody>
                  <a:tcPr/>
                </a:tc>
              </a:tr>
              <a:tr h="975023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b="1" dirty="0" err="1" smtClean="0"/>
                        <a:t>khuyến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khích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baseline="0" dirty="0" err="1" smtClean="0"/>
                        <a:t>động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viên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cho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hăng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hái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hơn</a:t>
                      </a:r>
                      <a:r>
                        <a:rPr lang="en-US" b="1" baseline="0" dirty="0" smtClean="0"/>
                        <a:t>.</a:t>
                      </a:r>
                      <a:endParaRPr lang="en-US" b="1" dirty="0"/>
                    </a:p>
                  </a:txBody>
                  <a:tcPr/>
                </a:tc>
              </a:tr>
              <a:tr h="68251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nơi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diễn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ra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cuộc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đua</a:t>
                      </a:r>
                      <a:r>
                        <a:rPr lang="en-US" b="1" baseline="0" dirty="0" smtClean="0"/>
                        <a:t>.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3810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Chọn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lời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nghĩa</a:t>
            </a:r>
            <a:r>
              <a:rPr lang="en-US" sz="2000" b="1" dirty="0" smtClean="0">
                <a:solidFill>
                  <a:srgbClr val="FF0000"/>
                </a:solidFill>
              </a:rPr>
              <a:t> ở </a:t>
            </a:r>
            <a:r>
              <a:rPr lang="en-US" sz="2000" b="1" dirty="0" err="1" smtClean="0">
                <a:solidFill>
                  <a:srgbClr val="FF0000"/>
                </a:solidFill>
              </a:rPr>
              <a:t>cột</a:t>
            </a:r>
            <a:r>
              <a:rPr lang="en-US" sz="2000" b="1" dirty="0" smtClean="0">
                <a:solidFill>
                  <a:srgbClr val="FF0000"/>
                </a:solidFill>
              </a:rPr>
              <a:t> B </a:t>
            </a:r>
            <a:r>
              <a:rPr lang="en-US" sz="2000" b="1" dirty="0" err="1" smtClean="0">
                <a:solidFill>
                  <a:srgbClr val="FF0000"/>
                </a:solidFill>
              </a:rPr>
              <a:t>phù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hợp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với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mỗi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từ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ngữ</a:t>
            </a:r>
            <a:r>
              <a:rPr lang="en-US" sz="2000" b="1" dirty="0" smtClean="0">
                <a:solidFill>
                  <a:srgbClr val="FF0000"/>
                </a:solidFill>
              </a:rPr>
              <a:t> ở </a:t>
            </a:r>
            <a:r>
              <a:rPr lang="en-US" sz="2000" b="1" dirty="0" err="1" smtClean="0">
                <a:solidFill>
                  <a:srgbClr val="FF0000"/>
                </a:solidFill>
              </a:rPr>
              <a:t>cột</a:t>
            </a:r>
            <a:r>
              <a:rPr lang="en-US" sz="2000" b="1" dirty="0" smtClean="0">
                <a:solidFill>
                  <a:srgbClr val="FF0000"/>
                </a:solidFill>
              </a:rPr>
              <a:t> 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895600" y="1981199"/>
            <a:ext cx="1752600" cy="153439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95600" y="1981200"/>
            <a:ext cx="1752600" cy="25908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95600" y="2971800"/>
            <a:ext cx="17526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95600" y="3429000"/>
            <a:ext cx="1752600" cy="12954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827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62439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Cồng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chiêng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Nguyên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33399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120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71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90800" y="4876800"/>
            <a:ext cx="1828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75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80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47742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47471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/>
              <a:t>Thứ năm ngày 2 tháng 3 năm 2017</a:t>
            </a:r>
            <a:br>
              <a:rPr lang="vi-VN" sz="2400" dirty="0" smtClean="0"/>
            </a:br>
            <a:r>
              <a:rPr lang="vi-VN" sz="2400" dirty="0" smtClean="0"/>
              <a:t>Tiếng Việt</a:t>
            </a:r>
            <a:br>
              <a:rPr lang="vi-VN" sz="2400" dirty="0" smtClean="0"/>
            </a:br>
            <a:r>
              <a:rPr lang="vi-VN" sz="2400" dirty="0" smtClean="0"/>
              <a:t>Bài 25C:  Ngày hội ở khắp nơi (A)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510135"/>
            <a:ext cx="868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3222A6"/>
                </a:solidFill>
              </a:rPr>
              <a:t>p</a:t>
            </a:r>
            <a:r>
              <a:rPr lang="en-US" sz="2400" dirty="0" err="1" smtClean="0">
                <a:solidFill>
                  <a:srgbClr val="3222A6"/>
                </a:solidFill>
              </a:rPr>
              <a:t>hẳng</a:t>
            </a:r>
            <a:r>
              <a:rPr lang="en-US" sz="2400" dirty="0" smtClean="0">
                <a:solidFill>
                  <a:srgbClr val="3222A6"/>
                </a:solidFill>
              </a:rPr>
              <a:t> </a:t>
            </a:r>
            <a:r>
              <a:rPr lang="en-US" sz="2400" dirty="0" err="1" smtClean="0">
                <a:solidFill>
                  <a:srgbClr val="3222A6"/>
                </a:solidFill>
              </a:rPr>
              <a:t>lì</a:t>
            </a:r>
            <a:r>
              <a:rPr lang="en-US" sz="2400" dirty="0" smtClean="0">
                <a:solidFill>
                  <a:srgbClr val="3222A6"/>
                </a:solidFill>
              </a:rPr>
              <a:t>, </a:t>
            </a:r>
            <a:r>
              <a:rPr lang="en-US" sz="2400" dirty="0" err="1" smtClean="0">
                <a:solidFill>
                  <a:srgbClr val="3222A6"/>
                </a:solidFill>
              </a:rPr>
              <a:t>vang</a:t>
            </a:r>
            <a:r>
              <a:rPr lang="en-US" sz="2400" dirty="0" smtClean="0">
                <a:solidFill>
                  <a:srgbClr val="3222A6"/>
                </a:solidFill>
              </a:rPr>
              <a:t> </a:t>
            </a:r>
            <a:r>
              <a:rPr lang="en-US" sz="2400" dirty="0" err="1" smtClean="0">
                <a:solidFill>
                  <a:srgbClr val="3222A6"/>
                </a:solidFill>
              </a:rPr>
              <a:t>lừng</a:t>
            </a:r>
            <a:r>
              <a:rPr lang="en-US" sz="2400" dirty="0" smtClean="0">
                <a:solidFill>
                  <a:srgbClr val="3222A6"/>
                </a:solidFill>
              </a:rPr>
              <a:t>, </a:t>
            </a:r>
            <a:r>
              <a:rPr lang="en-US" sz="2400" dirty="0" err="1" smtClean="0">
                <a:solidFill>
                  <a:srgbClr val="3222A6"/>
                </a:solidFill>
              </a:rPr>
              <a:t>lao</a:t>
            </a:r>
            <a:r>
              <a:rPr lang="en-US" sz="2400" dirty="0" smtClean="0">
                <a:solidFill>
                  <a:srgbClr val="3222A6"/>
                </a:solidFill>
              </a:rPr>
              <a:t> </a:t>
            </a:r>
            <a:r>
              <a:rPr lang="en-US" sz="2400" dirty="0" err="1" smtClean="0">
                <a:solidFill>
                  <a:srgbClr val="3222A6"/>
                </a:solidFill>
              </a:rPr>
              <a:t>đầu</a:t>
            </a:r>
            <a:r>
              <a:rPr lang="en-US" sz="2400" dirty="0" smtClean="0">
                <a:solidFill>
                  <a:srgbClr val="3222A6"/>
                </a:solidFill>
              </a:rPr>
              <a:t>, </a:t>
            </a:r>
            <a:r>
              <a:rPr lang="en-US" sz="2400" dirty="0" err="1" smtClean="0">
                <a:solidFill>
                  <a:srgbClr val="3222A6"/>
                </a:solidFill>
              </a:rPr>
              <a:t>trúng</a:t>
            </a:r>
            <a:r>
              <a:rPr lang="en-US" sz="2400" dirty="0" smtClean="0">
                <a:solidFill>
                  <a:srgbClr val="3222A6"/>
                </a:solidFill>
              </a:rPr>
              <a:t> </a:t>
            </a:r>
            <a:r>
              <a:rPr lang="en-US" sz="2400" dirty="0" err="1" smtClean="0">
                <a:solidFill>
                  <a:srgbClr val="3222A6"/>
                </a:solidFill>
              </a:rPr>
              <a:t>đích</a:t>
            </a:r>
            <a:r>
              <a:rPr lang="en-US" sz="2400" dirty="0" smtClean="0">
                <a:solidFill>
                  <a:srgbClr val="3222A6"/>
                </a:solidFill>
              </a:rPr>
              <a:t>, </a:t>
            </a:r>
            <a:r>
              <a:rPr lang="en-US" sz="2400" dirty="0" err="1" smtClean="0">
                <a:solidFill>
                  <a:srgbClr val="3222A6"/>
                </a:solidFill>
              </a:rPr>
              <a:t>huơ</a:t>
            </a:r>
            <a:r>
              <a:rPr lang="en-US" sz="2400" dirty="0" smtClean="0">
                <a:solidFill>
                  <a:srgbClr val="3222A6"/>
                </a:solidFill>
              </a:rPr>
              <a:t>  </a:t>
            </a:r>
            <a:r>
              <a:rPr lang="en-US" sz="2400" dirty="0" err="1" smtClean="0">
                <a:solidFill>
                  <a:srgbClr val="3222A6"/>
                </a:solidFill>
              </a:rPr>
              <a:t>vòi</a:t>
            </a:r>
            <a:r>
              <a:rPr lang="en-US" sz="2400" dirty="0" smtClean="0">
                <a:solidFill>
                  <a:srgbClr val="3222A6"/>
                </a:solidFill>
              </a:rPr>
              <a:t>, man-</a:t>
            </a:r>
            <a:r>
              <a:rPr lang="en-US" sz="2400" dirty="0" err="1" smtClean="0">
                <a:solidFill>
                  <a:srgbClr val="3222A6"/>
                </a:solidFill>
              </a:rPr>
              <a:t>gát</a:t>
            </a:r>
            <a:endParaRPr lang="en-US" sz="2400" dirty="0">
              <a:solidFill>
                <a:srgbClr val="3222A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733800"/>
            <a:ext cx="8686800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222A6"/>
                </a:solidFill>
              </a:rPr>
              <a:t>- </a:t>
            </a:r>
            <a:r>
              <a:rPr lang="en-US" sz="2400" dirty="0" err="1" smtClean="0">
                <a:solidFill>
                  <a:srgbClr val="3222A6"/>
                </a:solidFill>
              </a:rPr>
              <a:t>Trông</a:t>
            </a:r>
            <a:r>
              <a:rPr lang="en-US" sz="2400" dirty="0" smtClean="0">
                <a:solidFill>
                  <a:srgbClr val="3222A6"/>
                </a:solidFill>
              </a:rPr>
              <a:t> </a:t>
            </a:r>
            <a:r>
              <a:rPr lang="en-US" sz="2400" dirty="0" err="1" smtClean="0">
                <a:solidFill>
                  <a:srgbClr val="3222A6"/>
                </a:solidFill>
              </a:rPr>
              <a:t>họ</a:t>
            </a:r>
            <a:r>
              <a:rPr lang="en-US" sz="2400" dirty="0" smtClean="0">
                <a:solidFill>
                  <a:srgbClr val="3222A6"/>
                </a:solidFill>
              </a:rPr>
              <a:t> </a:t>
            </a:r>
            <a:r>
              <a:rPr lang="en-US" sz="2400" dirty="0" err="1" smtClean="0">
                <a:solidFill>
                  <a:srgbClr val="3222A6"/>
                </a:solidFill>
              </a:rPr>
              <a:t>rất</a:t>
            </a:r>
            <a:r>
              <a:rPr lang="en-US" sz="2400" dirty="0" smtClean="0">
                <a:solidFill>
                  <a:srgbClr val="3222A6"/>
                </a:solidFill>
              </a:rPr>
              <a:t> </a:t>
            </a:r>
            <a:r>
              <a:rPr lang="en-US" sz="2400" dirty="0" err="1" smtClean="0">
                <a:solidFill>
                  <a:srgbClr val="3222A6"/>
                </a:solidFill>
              </a:rPr>
              <a:t>bình</a:t>
            </a:r>
            <a:r>
              <a:rPr lang="en-US" sz="2400" dirty="0" smtClean="0">
                <a:solidFill>
                  <a:srgbClr val="3222A6"/>
                </a:solidFill>
              </a:rPr>
              <a:t> </a:t>
            </a:r>
            <a:r>
              <a:rPr lang="en-US" sz="2400" dirty="0" err="1" smtClean="0">
                <a:solidFill>
                  <a:srgbClr val="3222A6"/>
                </a:solidFill>
              </a:rPr>
              <a:t>tĩnh</a:t>
            </a:r>
            <a:r>
              <a:rPr lang="en-US" sz="2400" dirty="0" smtClean="0">
                <a:solidFill>
                  <a:srgbClr val="3222A6"/>
                </a:solidFill>
              </a:rPr>
              <a:t> / </a:t>
            </a:r>
            <a:r>
              <a:rPr lang="en-US" sz="2400" dirty="0" err="1" smtClean="0">
                <a:solidFill>
                  <a:srgbClr val="3222A6"/>
                </a:solidFill>
              </a:rPr>
              <a:t>vì</a:t>
            </a:r>
            <a:r>
              <a:rPr lang="en-US" sz="2400" dirty="0" smtClean="0">
                <a:solidFill>
                  <a:srgbClr val="3222A6"/>
                </a:solidFill>
              </a:rPr>
              <a:t> </a:t>
            </a:r>
            <a:r>
              <a:rPr lang="en-US" sz="2400" dirty="0" err="1" smtClean="0">
                <a:solidFill>
                  <a:srgbClr val="3222A6"/>
                </a:solidFill>
              </a:rPr>
              <a:t>họ</a:t>
            </a:r>
            <a:r>
              <a:rPr lang="en-US" sz="2400" dirty="0" smtClean="0">
                <a:solidFill>
                  <a:srgbClr val="3222A6"/>
                </a:solidFill>
              </a:rPr>
              <a:t> </a:t>
            </a:r>
            <a:r>
              <a:rPr lang="en-US" sz="2400" dirty="0" err="1" smtClean="0">
                <a:solidFill>
                  <a:srgbClr val="3222A6"/>
                </a:solidFill>
              </a:rPr>
              <a:t>thường</a:t>
            </a:r>
            <a:r>
              <a:rPr lang="en-US" sz="2400" dirty="0" smtClean="0">
                <a:solidFill>
                  <a:srgbClr val="3222A6"/>
                </a:solidFill>
              </a:rPr>
              <a:t> </a:t>
            </a:r>
            <a:r>
              <a:rPr lang="en-US" sz="2400" dirty="0" err="1" smtClean="0">
                <a:solidFill>
                  <a:srgbClr val="3222A6"/>
                </a:solidFill>
              </a:rPr>
              <a:t>là</a:t>
            </a:r>
            <a:r>
              <a:rPr lang="en-US" sz="2400" dirty="0" smtClean="0">
                <a:solidFill>
                  <a:srgbClr val="3222A6"/>
                </a:solidFill>
              </a:rPr>
              <a:t> </a:t>
            </a:r>
            <a:r>
              <a:rPr lang="en-US" sz="2400" dirty="0" err="1" smtClean="0">
                <a:solidFill>
                  <a:srgbClr val="3222A6"/>
                </a:solidFill>
              </a:rPr>
              <a:t>những</a:t>
            </a:r>
            <a:r>
              <a:rPr lang="en-US" sz="2400" dirty="0" smtClean="0">
                <a:solidFill>
                  <a:srgbClr val="3222A6"/>
                </a:solidFill>
              </a:rPr>
              <a:t> </a:t>
            </a:r>
            <a:r>
              <a:rPr lang="en-US" sz="2400" dirty="0" err="1" smtClean="0">
                <a:solidFill>
                  <a:srgbClr val="3222A6"/>
                </a:solidFill>
              </a:rPr>
              <a:t>người</a:t>
            </a:r>
            <a:r>
              <a:rPr lang="en-US" sz="2400" dirty="0" smtClean="0">
                <a:solidFill>
                  <a:srgbClr val="3222A6"/>
                </a:solidFill>
              </a:rPr>
              <a:t> phi </a:t>
            </a:r>
            <a:r>
              <a:rPr lang="en-US" sz="2400" dirty="0" err="1" smtClean="0">
                <a:solidFill>
                  <a:srgbClr val="3222A6"/>
                </a:solidFill>
              </a:rPr>
              <a:t>ngựa</a:t>
            </a:r>
            <a:r>
              <a:rPr lang="en-US" sz="2400" dirty="0" smtClean="0">
                <a:solidFill>
                  <a:srgbClr val="3222A6"/>
                </a:solidFill>
              </a:rPr>
              <a:t> </a:t>
            </a:r>
            <a:r>
              <a:rPr lang="en-US" sz="2400" dirty="0" err="1" smtClean="0">
                <a:solidFill>
                  <a:srgbClr val="3222A6"/>
                </a:solidFill>
              </a:rPr>
              <a:t>giỏi</a:t>
            </a:r>
            <a:r>
              <a:rPr lang="en-US" sz="2400" dirty="0" smtClean="0">
                <a:solidFill>
                  <a:srgbClr val="3222A6"/>
                </a:solidFill>
              </a:rPr>
              <a:t> </a:t>
            </a:r>
            <a:r>
              <a:rPr lang="en-US" sz="2400" dirty="0" err="1" smtClean="0">
                <a:solidFill>
                  <a:srgbClr val="3222A6"/>
                </a:solidFill>
              </a:rPr>
              <a:t>nhất</a:t>
            </a:r>
            <a:r>
              <a:rPr lang="en-US" sz="2400" dirty="0" smtClean="0">
                <a:solidFill>
                  <a:srgbClr val="3222A6"/>
                </a:solidFill>
              </a:rPr>
              <a:t>.</a:t>
            </a:r>
          </a:p>
          <a:p>
            <a:endParaRPr lang="en-US" sz="2000" dirty="0" smtClean="0">
              <a:solidFill>
                <a:srgbClr val="3222A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029200"/>
            <a:ext cx="8686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3222A6"/>
                </a:solidFill>
                <a:latin typeface="Calibri" pitchFamily="34" charset="0"/>
              </a:rPr>
              <a:t>- Những chú voi chạy đến đích trước tiên/ đều ghìm đà, / huơ vòi chào những khán giả đã nhiệt liệt cổ vũ, / khen ngợi chúng. </a:t>
            </a:r>
          </a:p>
        </p:txBody>
      </p:sp>
    </p:spTree>
    <p:extLst>
      <p:ext uri="{BB962C8B-B14F-4D97-AF65-F5344CB8AC3E}">
        <p14:creationId xmlns:p14="http://schemas.microsoft.com/office/powerpoint/2010/main" xmlns="" val="345619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18834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Cuộc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đua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voi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diễn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nào</a:t>
            </a:r>
            <a:r>
              <a:rPr lang="en-US" sz="3200" b="1" dirty="0" smtClean="0"/>
              <a:t>?</a:t>
            </a:r>
          </a:p>
          <a:p>
            <a:endParaRPr lang="en-US" sz="3200" dirty="0" smtClean="0">
              <a:solidFill>
                <a:srgbClr val="3222A6"/>
              </a:solidFill>
            </a:endParaRPr>
          </a:p>
          <a:p>
            <a:pPr marL="342900" indent="-342900">
              <a:buAutoNum type="alphaLcPeriod"/>
            </a:pPr>
            <a:r>
              <a:rPr lang="en-US" sz="3200" dirty="0" err="1" smtClean="0">
                <a:solidFill>
                  <a:srgbClr val="3222A6"/>
                </a:solidFill>
              </a:rPr>
              <a:t>Rất</a:t>
            </a:r>
            <a:r>
              <a:rPr lang="en-US" sz="3200" dirty="0" smtClean="0">
                <a:solidFill>
                  <a:srgbClr val="3222A6"/>
                </a:solidFill>
              </a:rPr>
              <a:t> </a:t>
            </a:r>
            <a:r>
              <a:rPr lang="en-US" sz="3200" dirty="0" err="1" smtClean="0">
                <a:solidFill>
                  <a:srgbClr val="3222A6"/>
                </a:solidFill>
              </a:rPr>
              <a:t>nhanh</a:t>
            </a:r>
            <a:r>
              <a:rPr lang="en-US" sz="3200" dirty="0" smtClean="0">
                <a:solidFill>
                  <a:srgbClr val="3222A6"/>
                </a:solidFill>
              </a:rPr>
              <a:t> </a:t>
            </a:r>
            <a:r>
              <a:rPr lang="en-US" sz="3200" dirty="0" err="1" smtClean="0">
                <a:solidFill>
                  <a:srgbClr val="3222A6"/>
                </a:solidFill>
              </a:rPr>
              <a:t>và</a:t>
            </a:r>
            <a:r>
              <a:rPr lang="en-US" sz="3200" dirty="0" smtClean="0">
                <a:solidFill>
                  <a:srgbClr val="3222A6"/>
                </a:solidFill>
              </a:rPr>
              <a:t> </a:t>
            </a:r>
            <a:r>
              <a:rPr lang="en-US" sz="3200" dirty="0" err="1" smtClean="0">
                <a:solidFill>
                  <a:srgbClr val="3222A6"/>
                </a:solidFill>
              </a:rPr>
              <a:t>rất</a:t>
            </a:r>
            <a:r>
              <a:rPr lang="en-US" sz="3200" dirty="0" smtClean="0">
                <a:solidFill>
                  <a:srgbClr val="3222A6"/>
                </a:solidFill>
              </a:rPr>
              <a:t> </a:t>
            </a:r>
            <a:r>
              <a:rPr lang="en-US" sz="3200" dirty="0" err="1" smtClean="0">
                <a:solidFill>
                  <a:srgbClr val="3222A6"/>
                </a:solidFill>
              </a:rPr>
              <a:t>khéo</a:t>
            </a:r>
            <a:endParaRPr lang="en-US" sz="3200" dirty="0" smtClean="0">
              <a:solidFill>
                <a:srgbClr val="3222A6"/>
              </a:solidFill>
            </a:endParaRPr>
          </a:p>
          <a:p>
            <a:pPr marL="342900" indent="-342900">
              <a:buAutoNum type="alphaLcPeriod"/>
            </a:pPr>
            <a:r>
              <a:rPr lang="en-US" sz="3200" dirty="0" err="1" smtClean="0">
                <a:solidFill>
                  <a:srgbClr val="3222A6"/>
                </a:solidFill>
              </a:rPr>
              <a:t>Rất</a:t>
            </a:r>
            <a:r>
              <a:rPr lang="en-US" sz="3200" dirty="0" smtClean="0">
                <a:solidFill>
                  <a:srgbClr val="3222A6"/>
                </a:solidFill>
              </a:rPr>
              <a:t> </a:t>
            </a:r>
            <a:r>
              <a:rPr lang="en-US" sz="3200" dirty="0" err="1" smtClean="0">
                <a:solidFill>
                  <a:srgbClr val="3222A6"/>
                </a:solidFill>
              </a:rPr>
              <a:t>đẹp</a:t>
            </a:r>
            <a:r>
              <a:rPr lang="en-US" sz="3200" dirty="0" smtClean="0">
                <a:solidFill>
                  <a:srgbClr val="3222A6"/>
                </a:solidFill>
              </a:rPr>
              <a:t> </a:t>
            </a:r>
            <a:r>
              <a:rPr lang="en-US" sz="3200" dirty="0" err="1" smtClean="0">
                <a:solidFill>
                  <a:srgbClr val="3222A6"/>
                </a:solidFill>
              </a:rPr>
              <a:t>và</a:t>
            </a:r>
            <a:r>
              <a:rPr lang="en-US" sz="3200" dirty="0" smtClean="0">
                <a:solidFill>
                  <a:srgbClr val="3222A6"/>
                </a:solidFill>
              </a:rPr>
              <a:t> </a:t>
            </a:r>
            <a:r>
              <a:rPr lang="en-US" sz="3200" dirty="0" err="1" smtClean="0">
                <a:solidFill>
                  <a:srgbClr val="3222A6"/>
                </a:solidFill>
              </a:rPr>
              <a:t>rất</a:t>
            </a:r>
            <a:r>
              <a:rPr lang="en-US" sz="3200" dirty="0" smtClean="0">
                <a:solidFill>
                  <a:srgbClr val="3222A6"/>
                </a:solidFill>
              </a:rPr>
              <a:t> </a:t>
            </a:r>
            <a:r>
              <a:rPr lang="en-US" sz="3200" dirty="0" err="1" smtClean="0">
                <a:solidFill>
                  <a:srgbClr val="3222A6"/>
                </a:solidFill>
              </a:rPr>
              <a:t>vui</a:t>
            </a:r>
            <a:endParaRPr lang="en-US" sz="3200" dirty="0" smtClean="0">
              <a:solidFill>
                <a:srgbClr val="3222A6"/>
              </a:solidFill>
            </a:endParaRPr>
          </a:p>
          <a:p>
            <a:pPr marL="342900" indent="-342900">
              <a:buAutoNum type="alphaLcPeriod"/>
            </a:pPr>
            <a:r>
              <a:rPr lang="en-US" sz="3200" dirty="0" err="1" smtClean="0">
                <a:solidFill>
                  <a:srgbClr val="3222A6"/>
                </a:solidFill>
              </a:rPr>
              <a:t>Rất</a:t>
            </a:r>
            <a:r>
              <a:rPr lang="en-US" sz="3200" dirty="0" smtClean="0">
                <a:solidFill>
                  <a:srgbClr val="3222A6"/>
                </a:solidFill>
              </a:rPr>
              <a:t> </a:t>
            </a:r>
            <a:r>
              <a:rPr lang="en-US" sz="3200" dirty="0" err="1" smtClean="0">
                <a:solidFill>
                  <a:srgbClr val="3222A6"/>
                </a:solidFill>
              </a:rPr>
              <a:t>sôi</a:t>
            </a:r>
            <a:r>
              <a:rPr lang="en-US" sz="3200" dirty="0" smtClean="0">
                <a:solidFill>
                  <a:srgbClr val="3222A6"/>
                </a:solidFill>
              </a:rPr>
              <a:t> </a:t>
            </a:r>
            <a:r>
              <a:rPr lang="en-US" sz="3200" dirty="0" err="1" smtClean="0">
                <a:solidFill>
                  <a:srgbClr val="3222A6"/>
                </a:solidFill>
              </a:rPr>
              <a:t>nổi</a:t>
            </a:r>
            <a:r>
              <a:rPr lang="en-US" sz="3200" dirty="0" smtClean="0">
                <a:solidFill>
                  <a:srgbClr val="3222A6"/>
                </a:solidFill>
              </a:rPr>
              <a:t> </a:t>
            </a:r>
            <a:r>
              <a:rPr lang="en-US" sz="3200" dirty="0" err="1" smtClean="0">
                <a:solidFill>
                  <a:srgbClr val="3222A6"/>
                </a:solidFill>
              </a:rPr>
              <a:t>và</a:t>
            </a:r>
            <a:r>
              <a:rPr lang="en-US" sz="3200" dirty="0" smtClean="0">
                <a:solidFill>
                  <a:srgbClr val="3222A6"/>
                </a:solidFill>
              </a:rPr>
              <a:t> </a:t>
            </a:r>
            <a:r>
              <a:rPr lang="en-US" sz="3200" dirty="0" err="1" smtClean="0">
                <a:solidFill>
                  <a:srgbClr val="3222A6"/>
                </a:solidFill>
              </a:rPr>
              <a:t>quyết</a:t>
            </a:r>
            <a:r>
              <a:rPr lang="en-US" sz="3200" dirty="0" smtClean="0">
                <a:solidFill>
                  <a:srgbClr val="3222A6"/>
                </a:solidFill>
              </a:rPr>
              <a:t> </a:t>
            </a:r>
            <a:r>
              <a:rPr lang="en-US" sz="3200" dirty="0" err="1" smtClean="0">
                <a:solidFill>
                  <a:srgbClr val="3222A6"/>
                </a:solidFill>
              </a:rPr>
              <a:t>liệt</a:t>
            </a:r>
            <a:endParaRPr lang="en-US" sz="3200" dirty="0">
              <a:solidFill>
                <a:srgbClr val="3222A6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85800" y="3657600"/>
            <a:ext cx="457200" cy="47482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288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201</Words>
  <Application>Microsoft Office PowerPoint</Application>
  <PresentationFormat>On-screen Show (4:3)</PresentationFormat>
  <Paragraphs>29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năm ngày 2 tháng 3 năm 2017 Tiếng Việt Bài 25C:  Ngày hội ở khắp nơi (A)</dc:title>
  <dc:creator>Trang</dc:creator>
  <cp:lastModifiedBy>A</cp:lastModifiedBy>
  <cp:revision>24</cp:revision>
  <dcterms:created xsi:type="dcterms:W3CDTF">2017-02-24T11:00:50Z</dcterms:created>
  <dcterms:modified xsi:type="dcterms:W3CDTF">2017-03-22T09:00:18Z</dcterms:modified>
</cp:coreProperties>
</file>